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1"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06BAAE0-4D46-42F5-87EE-6D6E690C7E00}"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61752-E8CB-4912-907F-7071FB73FA9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6BAAE0-4D46-42F5-87EE-6D6E690C7E00}"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61752-E8CB-4912-907F-7071FB73FA9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06BAAE0-4D46-42F5-87EE-6D6E690C7E00}"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61752-E8CB-4912-907F-7071FB73FA9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06BAAE0-4D46-42F5-87EE-6D6E690C7E00}"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61752-E8CB-4912-907F-7071FB73FA9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06BAAE0-4D46-42F5-87EE-6D6E690C7E00}" type="datetimeFigureOut">
              <a:rPr lang="en-US" smtClean="0"/>
              <a:pPr/>
              <a:t>7/25/2022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F61752-E8CB-4912-907F-7071FB73FA9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06BAAE0-4D46-42F5-87EE-6D6E690C7E00}" type="datetimeFigureOut">
              <a:rPr lang="en-US" smtClean="0"/>
              <a:pPr/>
              <a:t>7/25/2022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F61752-E8CB-4912-907F-7071FB73FA9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6BAAE0-4D46-42F5-87EE-6D6E690C7E00}" type="datetimeFigureOut">
              <a:rPr lang="en-US" smtClean="0"/>
              <a:pPr/>
              <a:t>7/25/2022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F61752-E8CB-4912-907F-7071FB73FA9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6BAAE0-4D46-42F5-87EE-6D6E690C7E00}"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61752-E8CB-4912-907F-7071FB73FA9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6BAAE0-4D46-42F5-87EE-6D6E690C7E00}"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61752-E8CB-4912-907F-7071FB73FA9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6BAAE0-4D46-42F5-87EE-6D6E690C7E00}"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61752-E8CB-4912-907F-7071FB73FA9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6BAAE0-4D46-42F5-87EE-6D6E690C7E00}"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61752-E8CB-4912-907F-7071FB73FA9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6BAAE0-4D46-42F5-87EE-6D6E690C7E00}" type="datetimeFigureOut">
              <a:rPr lang="en-US" smtClean="0"/>
              <a:pPr/>
              <a:t>7/25/2022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F61752-E8CB-4912-907F-7071FB73FA9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s://www.geeksforgeeks.org/c-classes-and-objects/"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Types of Inheritance in C++ | Explore 5 Awesome Types of Inheritance"/>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 Inheritance - javatpoint"/>
          <p:cNvPicPr>
            <a:picLocks noChangeAspect="1" noChangeArrowheads="1"/>
          </p:cNvPicPr>
          <p:nvPr/>
        </p:nvPicPr>
        <p:blipFill>
          <a:blip r:embed="rId2"/>
          <a:srcRect/>
          <a:stretch>
            <a:fillRect/>
          </a:stretch>
        </p:blipFill>
        <p:spPr bwMode="auto">
          <a:xfrm>
            <a:off x="0" y="2786058"/>
            <a:ext cx="9144000" cy="4071942"/>
          </a:xfrm>
          <a:prstGeom prst="rect">
            <a:avLst/>
          </a:prstGeom>
          <a:noFill/>
        </p:spPr>
      </p:pic>
      <p:sp>
        <p:nvSpPr>
          <p:cNvPr id="4099" name="Rectangle 3"/>
          <p:cNvSpPr>
            <a:spLocks noChangeArrowheads="1"/>
          </p:cNvSpPr>
          <p:nvPr/>
        </p:nvSpPr>
        <p:spPr bwMode="auto">
          <a:xfrm>
            <a:off x="0" y="0"/>
            <a:ext cx="9144000" cy="2662267"/>
          </a:xfrm>
          <a:prstGeom prst="rect">
            <a:avLst/>
          </a:prstGeom>
          <a:solidFill>
            <a:srgbClr val="FFFFFF"/>
          </a:solid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sng" strike="noStrike" cap="none" normalizeH="0" baseline="0" dirty="0" smtClean="0">
                <a:ln>
                  <a:noFill/>
                </a:ln>
                <a:solidFill>
                  <a:srgbClr val="273239"/>
                </a:solidFill>
                <a:effectLst/>
                <a:latin typeface="sofia-pro"/>
                <a:cs typeface="Arial" pitchFamily="34" charset="0"/>
              </a:rPr>
              <a:t>INHERITANCE IN C++</a:t>
            </a:r>
          </a:p>
          <a:p>
            <a:pPr marL="0" marR="0" lvl="0" indent="0" algn="just" defTabSz="914400" rtl="0" eaLnBrk="0" fontAlgn="base" latinLnBrk="0" hangingPunct="0">
              <a:lnSpc>
                <a:spcPct val="100000"/>
              </a:lnSpc>
              <a:spcBef>
                <a:spcPct val="0"/>
              </a:spcBef>
              <a:spcAft>
                <a:spcPct val="0"/>
              </a:spcAft>
              <a:buClrTx/>
              <a:buSzTx/>
              <a:tabLst/>
            </a:pPr>
            <a:endParaRPr kumimoji="0" lang="en-US" sz="1100" b="0" i="0" u="none" strike="noStrike" cap="none" normalizeH="0" baseline="0" dirty="0" smtClean="0">
              <a:ln>
                <a:noFill/>
              </a:ln>
              <a:solidFill>
                <a:srgbClr val="273239"/>
              </a:solidFill>
              <a:effectLst/>
              <a:latin typeface="sofia-pro"/>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273239"/>
                </a:solidFill>
                <a:effectLst/>
                <a:latin typeface="var(--font-din)"/>
                <a:cs typeface="Arial" pitchFamily="34" charset="0"/>
              </a:rPr>
              <a:t>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rgbClr val="273239"/>
                </a:solidFill>
                <a:effectLst/>
                <a:latin typeface="var(--font-din)"/>
                <a:cs typeface="Arial" pitchFamily="34" charset="0"/>
              </a:rPr>
              <a:t>The capability of a </a:t>
            </a:r>
            <a:r>
              <a:rPr kumimoji="0" lang="en-US" b="0" i="0" u="sng" strike="noStrike" cap="none" normalizeH="0" baseline="0" dirty="0" smtClean="0">
                <a:ln>
                  <a:noFill/>
                </a:ln>
                <a:solidFill>
                  <a:srgbClr val="273239"/>
                </a:solidFill>
                <a:effectLst/>
                <a:latin typeface="var(--font-din)"/>
                <a:cs typeface="Arial" pitchFamily="34" charset="0"/>
                <a:hlinkClick r:id="rId3"/>
              </a:rPr>
              <a:t>class </a:t>
            </a:r>
            <a:r>
              <a:rPr kumimoji="0" lang="en-US" b="0" i="0" u="none" strike="noStrike" cap="none" normalizeH="0" baseline="0" dirty="0" smtClean="0">
                <a:ln>
                  <a:noFill/>
                </a:ln>
                <a:solidFill>
                  <a:srgbClr val="273239"/>
                </a:solidFill>
                <a:effectLst/>
                <a:latin typeface="var(--font-din)"/>
                <a:cs typeface="Arial" pitchFamily="34" charset="0"/>
              </a:rPr>
              <a:t>to derive properties and characteristics from another class is called </a:t>
            </a:r>
            <a:r>
              <a:rPr kumimoji="0" lang="en-US" b="1" i="0" u="none" strike="noStrike" cap="none" normalizeH="0" baseline="0" dirty="0" smtClean="0">
                <a:ln>
                  <a:noFill/>
                </a:ln>
                <a:solidFill>
                  <a:srgbClr val="273239"/>
                </a:solidFill>
                <a:effectLst/>
                <a:latin typeface="var(--font-din)"/>
                <a:cs typeface="Arial" pitchFamily="34" charset="0"/>
              </a:rPr>
              <a:t>Inheritance</a:t>
            </a:r>
            <a:r>
              <a:rPr kumimoji="0" lang="en-US" b="0" i="0" u="none" strike="noStrike" cap="none" normalizeH="0" baseline="0" dirty="0" smtClean="0">
                <a:ln>
                  <a:noFill/>
                </a:ln>
                <a:solidFill>
                  <a:srgbClr val="273239"/>
                </a:solidFill>
                <a:effectLst/>
                <a:latin typeface="var(--font-din)"/>
                <a:cs typeface="Arial" pitchFamily="34" charset="0"/>
              </a:rPr>
              <a:t>. Inheritance is one of the most important features of Object-Oriented Programming.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rgbClr val="273239"/>
                </a:solidFill>
                <a:effectLst/>
                <a:latin typeface="var(--font-din)"/>
                <a:cs typeface="Arial" pitchFamily="34" charset="0"/>
              </a:rPr>
              <a:t>Inheritance is a feature or a process in which, new classes are created from the existing classes. The new class created is called “derived class” or “child class” and the existing class is known as the “base class” or “parent class”. The derived class now is said to be inherited from the base class.</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9144000" cy="6155531"/>
          </a:xfrm>
          <a:prstGeom prst="rect">
            <a:avLst/>
          </a:prstGeom>
        </p:spPr>
        <p:txBody>
          <a:bodyPr wrap="square">
            <a:spAutoFit/>
          </a:bodyPr>
          <a:lstStyle/>
          <a:p>
            <a:pPr algn="ctr" fontAlgn="base"/>
            <a:r>
              <a:rPr lang="en-US" sz="4000" b="1" u="sng" dirty="0"/>
              <a:t>Modes of </a:t>
            </a:r>
            <a:r>
              <a:rPr lang="en-US" sz="4000" b="1" u="sng" dirty="0" smtClean="0"/>
              <a:t>Inheritance</a:t>
            </a:r>
          </a:p>
          <a:p>
            <a:pPr fontAlgn="base"/>
            <a:r>
              <a:rPr lang="en-US" b="1" dirty="0"/>
              <a:t> </a:t>
            </a:r>
            <a:endParaRPr lang="en-US" b="1" dirty="0" smtClean="0"/>
          </a:p>
          <a:p>
            <a:pPr fontAlgn="base"/>
            <a:r>
              <a:rPr lang="en-US" sz="2400" dirty="0" smtClean="0"/>
              <a:t>There </a:t>
            </a:r>
            <a:r>
              <a:rPr lang="en-US" sz="2400" dirty="0"/>
              <a:t>are 3 modes of inheritance</a:t>
            </a:r>
            <a:r>
              <a:rPr lang="en-US" sz="2400" dirty="0" smtClean="0"/>
              <a:t>.</a:t>
            </a:r>
          </a:p>
          <a:p>
            <a:pPr fontAlgn="base"/>
            <a:endParaRPr lang="en-US" sz="2400" dirty="0"/>
          </a:p>
          <a:p>
            <a:pPr fontAlgn="base"/>
            <a:r>
              <a:rPr lang="en-US" sz="2400" b="1" dirty="0"/>
              <a:t>Public Mode</a:t>
            </a:r>
            <a:r>
              <a:rPr lang="en-US" sz="2400" dirty="0"/>
              <a:t>: If we derive a subclass from a public base class. Then the public member of the base class will become public in the derived class and protected members of the base class will become protected in the derived </a:t>
            </a:r>
            <a:r>
              <a:rPr lang="en-US" sz="2400" dirty="0" smtClean="0"/>
              <a:t>class.</a:t>
            </a:r>
          </a:p>
          <a:p>
            <a:pPr fontAlgn="base"/>
            <a:endParaRPr lang="en-US" sz="2400" dirty="0"/>
          </a:p>
          <a:p>
            <a:pPr fontAlgn="base"/>
            <a:r>
              <a:rPr lang="en-US" sz="2400" b="1" dirty="0"/>
              <a:t>Protected Mode</a:t>
            </a:r>
            <a:r>
              <a:rPr lang="en-US" sz="2400" dirty="0"/>
              <a:t>: If we derive a subclass from a Protected base class. Then both public members and protected members of the base class will become protected in the derived class</a:t>
            </a:r>
            <a:r>
              <a:rPr lang="en-US" sz="2400" dirty="0" smtClean="0"/>
              <a:t>.</a:t>
            </a:r>
          </a:p>
          <a:p>
            <a:pPr fontAlgn="base"/>
            <a:endParaRPr lang="en-US" sz="2400" dirty="0"/>
          </a:p>
          <a:p>
            <a:pPr fontAlgn="base"/>
            <a:r>
              <a:rPr lang="en-US" sz="2400" b="1" dirty="0"/>
              <a:t>Private Mode</a:t>
            </a:r>
            <a:r>
              <a:rPr lang="en-US" sz="2400" dirty="0"/>
              <a:t>: If we derive a subclass from a Private base class. Then both public members and protected members of the base class will become Private in the derived class.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10 Examples of &quot;Thank You for Your Business&quot; Emails | FutureofWorking.com"/>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7</Words>
  <Application>Microsoft Office PowerPoint</Application>
  <PresentationFormat>On-screen Show (4:3)</PresentationFormat>
  <Paragraphs>14</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Slide 1</vt:lpstr>
      <vt:lpstr>Slide 2</vt:lpstr>
      <vt:lpstr>Slide 3</vt:lpstr>
      <vt:lpstr>Slide 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Os</dc:creator>
  <cp:lastModifiedBy>Os</cp:lastModifiedBy>
  <cp:revision>1</cp:revision>
  <dcterms:created xsi:type="dcterms:W3CDTF">2022-07-25T05:37:17Z</dcterms:created>
  <dcterms:modified xsi:type="dcterms:W3CDTF">2022-07-25T05:45:21Z</dcterms:modified>
</cp:coreProperties>
</file>